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147374766" r:id="rId2"/>
    <p:sldId id="708" r:id="rId3"/>
    <p:sldId id="940" r:id="rId4"/>
    <p:sldId id="679" r:id="rId5"/>
    <p:sldId id="680" r:id="rId6"/>
    <p:sldId id="159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tiff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jpeg>
</file>

<file path=ppt/media/image39.jpeg>
</file>

<file path=ppt/media/image4.png>
</file>

<file path=ppt/media/image40.png>
</file>

<file path=ppt/media/image41.jpeg>
</file>

<file path=ppt/media/image42.jpe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6F359E-D2FE-BE43-B9DA-8F3D849DCF7C}" type="datetimeFigureOut">
              <a:rPr lang="en-US" smtClean="0"/>
              <a:t>10/8/22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F2EB0-E6CE-1E41-A71D-62D588F0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450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6333B8-36F5-854A-9E3E-BFA522A837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43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4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532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5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9346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6C451-AC3D-7122-F2F5-A8376B033F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D0421E-E96B-55CF-2DD0-A4AE8E13C4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ADC27-F6E7-D5B3-0BC8-054BFEE14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96ED9-66F3-82A3-C15A-5E383B294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C4078-F745-81D6-EFDF-CFC25E13E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74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13267-7F69-BEC7-084F-E98778AE1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8DB391-3EE8-0BDF-7062-066FA976E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F5B01-4388-BEF7-2C10-717095F86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14448-221F-6DCF-6078-46CCF9812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6AFD8-68F4-F10B-827E-8D5872DA7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532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C35B0A-C7D7-5F19-7763-BC9FF13EF1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4A987-86F0-9737-4E62-BA87975487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1590E-3203-FD94-6573-DB3134E5E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1F9FE-C292-1B3E-7C4E-E9DFCAC29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65F59-6FA1-51A0-2825-B0F0E0023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04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, 2/3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16089"/>
            <a:ext cx="7315200" cy="45069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64864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16618"/>
            <a:ext cx="10972800" cy="44000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676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8744-41B6-4B2C-D6FE-A18C3CE45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547EB-F3CB-FE79-CAA6-665CA1870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9CA72-6A7A-B4C4-FB3A-01FA58620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CACA2-CFAD-1FA1-A41A-14FE67EC6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0F58C-BD48-090C-AAE0-25A705AA9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24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6B21D-1C9D-58C4-E035-407590F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EF5B9-84BB-7C92-102D-C8187A0B6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2B6EB-E6BF-88DF-B2B5-3C1339560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7CD99-AC52-3D13-111A-309041B4F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4F7B2-7A22-1AFE-D744-E24DD4589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99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64A97-2FD8-89AF-BD10-8935B5F1D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4202D-0F79-8FA4-28B7-CE7C891646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1A11F-6B12-DB8D-3167-22A9CC916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44FFEE-5119-0331-D87A-8C757914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F00E8C-FF44-D513-457F-43F8DB212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2EAD1-E029-B7E7-67D3-50ED51075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70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0483-C8CB-3F2F-8B53-07ABF9D96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A03EB-1CEE-1E36-D6AE-945EEDB67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C80CDF-963C-6EBC-CFC8-6E7B380CEA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F97EB2-1EF9-24C0-7033-D4D2C70FA9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50A858-02CB-2143-3B3F-4CD974FABF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A2EBCA-CF77-6F0A-A522-F569E90AE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A01E59-AC75-5438-8CF5-3034715C9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4AE4F6-81F4-CD1D-3A03-36470BB1B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924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7F3FD-7424-A3AA-E53D-B8E67FDFE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19D1B8-14C6-EAF8-440A-FC022F322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DC0A1D-5496-E304-011B-599FF08C2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21063B-7C55-4A42-B866-D9777247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99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840F28-BD28-968A-517F-19396BBA7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E9378D-8C70-140A-EFD9-D759B7B3A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26400B-0410-BC1D-776F-C2B5FE17F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784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980A-302B-EE8B-04EB-C69507F17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3DC8A-7C80-A11F-484A-AA4973530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500D6F-7F00-DDD8-6EF6-04A6EFAD9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BC5F1-8993-98B7-8F8A-7043AB9B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0ABD2-3B8C-936D-564F-1D307C888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D7EA2-96C7-1FE2-DDEC-4CBD8670F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69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E20C6-410D-B84E-1F3A-D6F7BD7B0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37F952-6221-3C18-A50A-19644A9CC5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E69BD-A9E2-EAE2-0552-ADCCA1937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13BDAC-6C57-B88C-6B4F-4A5110B86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8E419-00C4-1914-849A-1F123C7A6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AC19B-4B8A-9759-A0F4-23A54AAB3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728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A22230-825A-D4F0-C2E9-1D19AC684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ADC3B-E66B-8AF6-CDC1-3D5CA0B65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99C82-3EA3-A3A4-0D0B-7D855EAE9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BB129-590B-D445-9488-12C868F1CAED}" type="datetimeFigureOut">
              <a:rPr lang="en-US" smtClean="0"/>
              <a:t>10/8/22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9C18E-50E6-69E9-F30C-E8E222CF59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283B2-1585-DF4C-EFDA-3597E743BB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A4E24-4154-5A42-BD65-284FBB866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0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13" Type="http://schemas.openxmlformats.org/officeDocument/2006/relationships/image" Target="../media/image24.pn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12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11" Type="http://schemas.openxmlformats.org/officeDocument/2006/relationships/image" Target="../media/image22.jpeg"/><Relationship Id="rId5" Type="http://schemas.openxmlformats.org/officeDocument/2006/relationships/image" Target="../media/image16.jpeg"/><Relationship Id="rId10" Type="http://schemas.openxmlformats.org/officeDocument/2006/relationships/image" Target="../media/image21.jpeg"/><Relationship Id="rId4" Type="http://schemas.openxmlformats.org/officeDocument/2006/relationships/image" Target="../media/image15.png"/><Relationship Id="rId9" Type="http://schemas.openxmlformats.org/officeDocument/2006/relationships/image" Target="../media/image20.tiff"/><Relationship Id="rId1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9.png"/><Relationship Id="rId11" Type="http://schemas.openxmlformats.org/officeDocument/2006/relationships/image" Target="../media/image34.pn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jpeg"/><Relationship Id="rId13" Type="http://schemas.openxmlformats.org/officeDocument/2006/relationships/image" Target="../media/image42.jpeg"/><Relationship Id="rId3" Type="http://schemas.openxmlformats.org/officeDocument/2006/relationships/image" Target="../media/image26.png"/><Relationship Id="rId7" Type="http://schemas.openxmlformats.org/officeDocument/2006/relationships/image" Target="../media/image38.jpeg"/><Relationship Id="rId12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7.png"/><Relationship Id="rId11" Type="http://schemas.openxmlformats.org/officeDocument/2006/relationships/image" Target="../media/image4.png"/><Relationship Id="rId5" Type="http://schemas.openxmlformats.org/officeDocument/2006/relationships/image" Target="../media/image36.jpeg"/><Relationship Id="rId10" Type="http://schemas.openxmlformats.org/officeDocument/2006/relationships/image" Target="../media/image41.jpeg"/><Relationship Id="rId4" Type="http://schemas.openxmlformats.org/officeDocument/2006/relationships/image" Target="../media/image27.png"/><Relationship Id="rId9" Type="http://schemas.openxmlformats.org/officeDocument/2006/relationships/image" Target="../media/image4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BBE52BE-B815-3A64-15BE-4FA9E4EE43A5}"/>
              </a:ext>
            </a:extLst>
          </p:cNvPr>
          <p:cNvGrpSpPr>
            <a:grpSpLocks noChangeAspect="1"/>
          </p:cNvGrpSpPr>
          <p:nvPr/>
        </p:nvGrpSpPr>
        <p:grpSpPr>
          <a:xfrm>
            <a:off x="311362" y="1605339"/>
            <a:ext cx="11053712" cy="2235344"/>
            <a:chOff x="2069268" y="5248529"/>
            <a:chExt cx="9135299" cy="1847393"/>
          </a:xfrm>
        </p:grpSpPr>
        <p:pic>
          <p:nvPicPr>
            <p:cNvPr id="6" name="Google Shape;143;p27">
              <a:extLst>
                <a:ext uri="{FF2B5EF4-FFF2-40B4-BE49-F238E27FC236}">
                  <a16:creationId xmlns:a16="http://schemas.microsoft.com/office/drawing/2014/main" id="{286BFFDC-386E-9FE9-8849-B256DF15C1C9}"/>
                </a:ext>
              </a:extLst>
            </p:cNvPr>
            <p:cNvPicPr preferRelativeResize="0"/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154101" y="5881433"/>
              <a:ext cx="470000" cy="81021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145;p27">
              <a:extLst>
                <a:ext uri="{FF2B5EF4-FFF2-40B4-BE49-F238E27FC236}">
                  <a16:creationId xmlns:a16="http://schemas.microsoft.com/office/drawing/2014/main" id="{ED4F43FA-3E57-DFE4-D8FB-6AB41C24A266}"/>
                </a:ext>
              </a:extLst>
            </p:cNvPr>
            <p:cNvSpPr txBox="1"/>
            <p:nvPr/>
          </p:nvSpPr>
          <p:spPr>
            <a:xfrm>
              <a:off x="2069268" y="6449522"/>
              <a:ext cx="2600400" cy="6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867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ARENA Realm</a:t>
              </a:r>
              <a:endParaRPr kumimoji="0" sz="14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8" name="Google Shape;146;p27">
              <a:extLst>
                <a:ext uri="{FF2B5EF4-FFF2-40B4-BE49-F238E27FC236}">
                  <a16:creationId xmlns:a16="http://schemas.microsoft.com/office/drawing/2014/main" id="{5219B7CE-F564-B173-89A8-7D077211115F}"/>
                </a:ext>
              </a:extLst>
            </p:cNvPr>
            <p:cNvCxnSpPr>
              <a:cxnSpLocks/>
            </p:cNvCxnSpPr>
            <p:nvPr/>
          </p:nvCxnSpPr>
          <p:spPr>
            <a:xfrm>
              <a:off x="4724400" y="6572419"/>
              <a:ext cx="6412371" cy="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" name="Google Shape;147;p27">
              <a:extLst>
                <a:ext uri="{FF2B5EF4-FFF2-40B4-BE49-F238E27FC236}">
                  <a16:creationId xmlns:a16="http://schemas.microsoft.com/office/drawing/2014/main" id="{4EB5A3A5-BCB2-32B3-6DD6-0D0FF49EEA95}"/>
                </a:ext>
              </a:extLst>
            </p:cNvPr>
            <p:cNvCxnSpPr/>
            <p:nvPr/>
          </p:nvCxnSpPr>
          <p:spPr>
            <a:xfrm>
              <a:off x="6107416" y="6028959"/>
              <a:ext cx="0" cy="55760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10" name="Google Shape;154;p27">
              <a:extLst>
                <a:ext uri="{FF2B5EF4-FFF2-40B4-BE49-F238E27FC236}">
                  <a16:creationId xmlns:a16="http://schemas.microsoft.com/office/drawing/2014/main" id="{0A7F1386-187B-E8CC-796B-8CA29661F99C}"/>
                </a:ext>
              </a:extLst>
            </p:cNvPr>
            <p:cNvPicPr preferRelativeResize="0"/>
            <p:nvPr/>
          </p:nvPicPr>
          <p:blipFill rotWithShape="1">
            <a:blip r:embed="rId3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212871" y="5750493"/>
              <a:ext cx="665865" cy="565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56;p27">
              <a:extLst>
                <a:ext uri="{FF2B5EF4-FFF2-40B4-BE49-F238E27FC236}">
                  <a16:creationId xmlns:a16="http://schemas.microsoft.com/office/drawing/2014/main" id="{4F34AB39-8739-8437-46E4-351FAA51CA7C}"/>
                </a:ext>
              </a:extLst>
            </p:cNvPr>
            <p:cNvPicPr preferRelativeResize="0"/>
            <p:nvPr/>
          </p:nvPicPr>
          <p:blipFill rotWithShape="1">
            <a:blip r:embed="rId4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541855" y="5674969"/>
              <a:ext cx="676393" cy="2967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57;p27">
              <a:extLst>
                <a:ext uri="{FF2B5EF4-FFF2-40B4-BE49-F238E27FC236}">
                  <a16:creationId xmlns:a16="http://schemas.microsoft.com/office/drawing/2014/main" id="{69D4D8B6-75E0-240D-48CC-D1599CDC5E2F}"/>
                </a:ext>
              </a:extLst>
            </p:cNvPr>
            <p:cNvPicPr preferRelativeResize="0"/>
            <p:nvPr/>
          </p:nvPicPr>
          <p:blipFill rotWithShape="1">
            <a:blip r:embed="rId5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320041" y="5564005"/>
              <a:ext cx="634857" cy="63485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Google Shape;158;p27">
              <a:extLst>
                <a:ext uri="{FF2B5EF4-FFF2-40B4-BE49-F238E27FC236}">
                  <a16:creationId xmlns:a16="http://schemas.microsoft.com/office/drawing/2014/main" id="{8B2BF212-AC86-356C-A1FD-FB0909CF5E9A}"/>
                </a:ext>
              </a:extLst>
            </p:cNvPr>
            <p:cNvCxnSpPr/>
            <p:nvPr/>
          </p:nvCxnSpPr>
          <p:spPr>
            <a:xfrm>
              <a:off x="7429506" y="6173001"/>
              <a:ext cx="0" cy="39960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14" name="Google Shape;159;p27">
              <a:extLst>
                <a:ext uri="{FF2B5EF4-FFF2-40B4-BE49-F238E27FC236}">
                  <a16:creationId xmlns:a16="http://schemas.microsoft.com/office/drawing/2014/main" id="{4BB599D2-1E77-3D17-40C0-6F733F84B283}"/>
                </a:ext>
              </a:extLst>
            </p:cNvPr>
            <p:cNvPicPr preferRelativeResize="0"/>
            <p:nvPr/>
          </p:nvPicPr>
          <p:blipFill rotWithShape="1">
            <a:blip r:embed="rId6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336695" y="5843133"/>
              <a:ext cx="371203" cy="471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Google Shape;161;p27">
              <a:extLst>
                <a:ext uri="{FF2B5EF4-FFF2-40B4-BE49-F238E27FC236}">
                  <a16:creationId xmlns:a16="http://schemas.microsoft.com/office/drawing/2014/main" id="{CBA77A1C-BBD7-C618-CDF1-CD9E89BA9078}"/>
                </a:ext>
              </a:extLst>
            </p:cNvPr>
            <p:cNvSpPr txBox="1"/>
            <p:nvPr/>
          </p:nvSpPr>
          <p:spPr>
            <a:xfrm>
              <a:off x="8689249" y="5490001"/>
              <a:ext cx="1178400" cy="3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Services</a:t>
              </a:r>
              <a:endParaRPr kumimoji="0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162;p27">
              <a:extLst>
                <a:ext uri="{FF2B5EF4-FFF2-40B4-BE49-F238E27FC236}">
                  <a16:creationId xmlns:a16="http://schemas.microsoft.com/office/drawing/2014/main" id="{01147808-8016-5572-EA73-AB7B3C29603B}"/>
                </a:ext>
              </a:extLst>
            </p:cNvPr>
            <p:cNvSpPr txBox="1"/>
            <p:nvPr/>
          </p:nvSpPr>
          <p:spPr>
            <a:xfrm>
              <a:off x="9880187" y="5442895"/>
              <a:ext cx="1178400" cy="3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Sensors</a:t>
              </a:r>
              <a:endParaRPr kumimoji="0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163;p27">
              <a:extLst>
                <a:ext uri="{FF2B5EF4-FFF2-40B4-BE49-F238E27FC236}">
                  <a16:creationId xmlns:a16="http://schemas.microsoft.com/office/drawing/2014/main" id="{D0E38A84-7E2B-0D7C-6183-13E50010FC2E}"/>
                </a:ext>
              </a:extLst>
            </p:cNvPr>
            <p:cNvSpPr txBox="1"/>
            <p:nvPr/>
          </p:nvSpPr>
          <p:spPr>
            <a:xfrm>
              <a:off x="5296936" y="5248529"/>
              <a:ext cx="1178400" cy="3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Headsets</a:t>
              </a:r>
              <a:endParaRPr kumimoji="0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cxnSp>
          <p:nvCxnSpPr>
            <p:cNvPr id="18" name="Google Shape;165;p27">
              <a:extLst>
                <a:ext uri="{FF2B5EF4-FFF2-40B4-BE49-F238E27FC236}">
                  <a16:creationId xmlns:a16="http://schemas.microsoft.com/office/drawing/2014/main" id="{407DDE2B-2529-E2E3-01AC-7D94E227FFA1}"/>
                </a:ext>
              </a:extLst>
            </p:cNvPr>
            <p:cNvCxnSpPr/>
            <p:nvPr/>
          </p:nvCxnSpPr>
          <p:spPr>
            <a:xfrm>
              <a:off x="6812788" y="6307711"/>
              <a:ext cx="0" cy="26480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19" name="Google Shape;166;p27">
              <a:extLst>
                <a:ext uri="{FF2B5EF4-FFF2-40B4-BE49-F238E27FC236}">
                  <a16:creationId xmlns:a16="http://schemas.microsoft.com/office/drawing/2014/main" id="{4A8284AA-9B77-CDFB-929E-4309D3109D84}"/>
                </a:ext>
              </a:extLst>
            </p:cNvPr>
            <p:cNvPicPr preferRelativeResize="0"/>
            <p:nvPr/>
          </p:nvPicPr>
          <p:blipFill rotWithShape="1">
            <a:blip r:embed="rId7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17151" y="5899853"/>
              <a:ext cx="515987" cy="3692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Google Shape;167;p27">
              <a:extLst>
                <a:ext uri="{FF2B5EF4-FFF2-40B4-BE49-F238E27FC236}">
                  <a16:creationId xmlns:a16="http://schemas.microsoft.com/office/drawing/2014/main" id="{7CA5EB84-8E8D-764F-11EF-38A3EBC366FA}"/>
                </a:ext>
              </a:extLst>
            </p:cNvPr>
            <p:cNvSpPr txBox="1"/>
            <p:nvPr/>
          </p:nvSpPr>
          <p:spPr>
            <a:xfrm>
              <a:off x="6206199" y="5520259"/>
              <a:ext cx="1178400" cy="3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3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Mobile</a:t>
              </a:r>
              <a:endParaRPr kumimoji="0" sz="13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175;p27">
              <a:extLst>
                <a:ext uri="{FF2B5EF4-FFF2-40B4-BE49-F238E27FC236}">
                  <a16:creationId xmlns:a16="http://schemas.microsoft.com/office/drawing/2014/main" id="{015F3E2E-6FE2-38DA-13B1-ACD8FC8B4415}"/>
                </a:ext>
              </a:extLst>
            </p:cNvPr>
            <p:cNvSpPr txBox="1"/>
            <p:nvPr/>
          </p:nvSpPr>
          <p:spPr>
            <a:xfrm>
              <a:off x="5167010" y="6224805"/>
              <a:ext cx="1178400" cy="3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3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PubSub</a:t>
              </a:r>
              <a:endParaRPr kumimoji="0" sz="13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2" name="Google Shape;176;p27">
              <a:extLst>
                <a:ext uri="{FF2B5EF4-FFF2-40B4-BE49-F238E27FC236}">
                  <a16:creationId xmlns:a16="http://schemas.microsoft.com/office/drawing/2014/main" id="{0EFBBA69-C367-4493-F45C-3AEFCEA3723B}"/>
                </a:ext>
              </a:extLst>
            </p:cNvPr>
            <p:cNvPicPr preferRelativeResize="0"/>
            <p:nvPr/>
          </p:nvPicPr>
          <p:blipFill rotWithShape="1">
            <a:blip r:embed="rId8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705594" y="5901478"/>
              <a:ext cx="291960" cy="4290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177;p27">
              <a:extLst>
                <a:ext uri="{FF2B5EF4-FFF2-40B4-BE49-F238E27FC236}">
                  <a16:creationId xmlns:a16="http://schemas.microsoft.com/office/drawing/2014/main" id="{378723F5-457B-7F7D-A13B-FBD49B60DE41}"/>
                </a:ext>
              </a:extLst>
            </p:cNvPr>
            <p:cNvPicPr preferRelativeResize="0"/>
            <p:nvPr/>
          </p:nvPicPr>
          <p:blipFill rotWithShape="1">
            <a:blip r:embed="rId8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700616" y="5623245"/>
              <a:ext cx="291960" cy="4290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178;p27">
              <a:extLst>
                <a:ext uri="{FF2B5EF4-FFF2-40B4-BE49-F238E27FC236}">
                  <a16:creationId xmlns:a16="http://schemas.microsoft.com/office/drawing/2014/main" id="{DE32D83D-B01C-0B8B-29F0-0AEE8931250E}"/>
                </a:ext>
              </a:extLst>
            </p:cNvPr>
            <p:cNvPicPr preferRelativeResize="0"/>
            <p:nvPr/>
          </p:nvPicPr>
          <p:blipFill rotWithShape="1">
            <a:blip r:embed="rId8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912607" y="5686352"/>
              <a:ext cx="291960" cy="4290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180;p27">
              <a:extLst>
                <a:ext uri="{FF2B5EF4-FFF2-40B4-BE49-F238E27FC236}">
                  <a16:creationId xmlns:a16="http://schemas.microsoft.com/office/drawing/2014/main" id="{1CDFFE2D-15AA-C14E-D613-70C484ECB467}"/>
                </a:ext>
              </a:extLst>
            </p:cNvPr>
            <p:cNvPicPr preferRelativeResize="0"/>
            <p:nvPr/>
          </p:nvPicPr>
          <p:blipFill rotWithShape="1">
            <a:blip r:embed="rId9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944079" y="6047626"/>
              <a:ext cx="520267" cy="5202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190;p27">
              <a:extLst>
                <a:ext uri="{FF2B5EF4-FFF2-40B4-BE49-F238E27FC236}">
                  <a16:creationId xmlns:a16="http://schemas.microsoft.com/office/drawing/2014/main" id="{73BC6DCA-3FC7-76AE-B17F-BC5A5FCF4A38}"/>
                </a:ext>
              </a:extLst>
            </p:cNvPr>
            <p:cNvPicPr preferRelativeResize="0"/>
            <p:nvPr/>
          </p:nvPicPr>
          <p:blipFill>
            <a:blip r:embed="rId10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11519" y="6097458"/>
              <a:ext cx="371201" cy="27352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7" name="Google Shape;191;p27">
              <a:extLst>
                <a:ext uri="{FF2B5EF4-FFF2-40B4-BE49-F238E27FC236}">
                  <a16:creationId xmlns:a16="http://schemas.microsoft.com/office/drawing/2014/main" id="{404DF25B-3012-F50F-2B94-0FE9551732CD}"/>
                </a:ext>
              </a:extLst>
            </p:cNvPr>
            <p:cNvCxnSpPr>
              <a:cxnSpLocks/>
            </p:cNvCxnSpPr>
            <p:nvPr/>
          </p:nvCxnSpPr>
          <p:spPr>
            <a:xfrm>
              <a:off x="8280327" y="6402407"/>
              <a:ext cx="0" cy="165486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8" name="Google Shape;192;p27">
              <a:extLst>
                <a:ext uri="{FF2B5EF4-FFF2-40B4-BE49-F238E27FC236}">
                  <a16:creationId xmlns:a16="http://schemas.microsoft.com/office/drawing/2014/main" id="{DD44F85D-8691-A51C-5B82-631A9E44D346}"/>
                </a:ext>
              </a:extLst>
            </p:cNvPr>
            <p:cNvSpPr txBox="1"/>
            <p:nvPr/>
          </p:nvSpPr>
          <p:spPr>
            <a:xfrm>
              <a:off x="7967436" y="5811523"/>
              <a:ext cx="1178400" cy="3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333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Run Time</a:t>
              </a:r>
              <a:endParaRPr kumimoji="0" sz="1333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pic>
          <p:nvPicPr>
            <p:cNvPr id="29" name="Google Shape;193;p27">
              <a:extLst>
                <a:ext uri="{FF2B5EF4-FFF2-40B4-BE49-F238E27FC236}">
                  <a16:creationId xmlns:a16="http://schemas.microsoft.com/office/drawing/2014/main" id="{D0B37F81-4B4C-C4AE-94F2-2A9CFCCB9FE1}"/>
                </a:ext>
              </a:extLst>
            </p:cNvPr>
            <p:cNvPicPr preferRelativeResize="0"/>
            <p:nvPr/>
          </p:nvPicPr>
          <p:blipFill rotWithShape="1">
            <a:blip r:embed="rId11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673828" y="6159404"/>
              <a:ext cx="201955" cy="2967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" name="Google Shape;158;p27">
              <a:extLst>
                <a:ext uri="{FF2B5EF4-FFF2-40B4-BE49-F238E27FC236}">
                  <a16:creationId xmlns:a16="http://schemas.microsoft.com/office/drawing/2014/main" id="{32AC3804-36D7-3FEE-54D8-F9EF442828E0}"/>
                </a:ext>
              </a:extLst>
            </p:cNvPr>
            <p:cNvCxnSpPr>
              <a:cxnSpLocks/>
            </p:cNvCxnSpPr>
            <p:nvPr/>
          </p:nvCxnSpPr>
          <p:spPr>
            <a:xfrm>
              <a:off x="9522296" y="6307711"/>
              <a:ext cx="0" cy="278848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1" name="Google Shape;158;p27">
              <a:extLst>
                <a:ext uri="{FF2B5EF4-FFF2-40B4-BE49-F238E27FC236}">
                  <a16:creationId xmlns:a16="http://schemas.microsoft.com/office/drawing/2014/main" id="{ECB4E214-DAF5-8896-E0EB-2E93F171D382}"/>
                </a:ext>
              </a:extLst>
            </p:cNvPr>
            <p:cNvCxnSpPr>
              <a:cxnSpLocks/>
            </p:cNvCxnSpPr>
            <p:nvPr/>
          </p:nvCxnSpPr>
          <p:spPr>
            <a:xfrm>
              <a:off x="10414386" y="6289045"/>
              <a:ext cx="0" cy="278848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32" name="Picture 31" descr="A picture containing sign, white&#10;&#10;Description automatically generated">
              <a:extLst>
                <a:ext uri="{FF2B5EF4-FFF2-40B4-BE49-F238E27FC236}">
                  <a16:creationId xmlns:a16="http://schemas.microsoft.com/office/drawing/2014/main" id="{5EB7C7C6-5661-56A0-4D51-19BA98341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551970" y="5712699"/>
              <a:ext cx="931166" cy="669854"/>
            </a:xfrm>
            <a:prstGeom prst="rect">
              <a:avLst/>
            </a:prstGeom>
          </p:spPr>
        </p:pic>
        <p:sp>
          <p:nvSpPr>
            <p:cNvPr id="33" name="Google Shape;163;p27">
              <a:extLst>
                <a:ext uri="{FF2B5EF4-FFF2-40B4-BE49-F238E27FC236}">
                  <a16:creationId xmlns:a16="http://schemas.microsoft.com/office/drawing/2014/main" id="{2F8336D1-45A1-CE05-0C4C-C19EF23DC1A9}"/>
                </a:ext>
              </a:extLst>
            </p:cNvPr>
            <p:cNvSpPr txBox="1"/>
            <p:nvPr/>
          </p:nvSpPr>
          <p:spPr>
            <a:xfrm>
              <a:off x="2156415" y="5405206"/>
              <a:ext cx="1732661" cy="36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45700" rIns="91433" bIns="4570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" sz="1333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Runtime Manager</a:t>
              </a:r>
              <a:endParaRPr kumimoji="0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465DC42B-2083-893A-C976-09EF63534E7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38875" y="4203767"/>
            <a:ext cx="2400796" cy="135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615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28D46-DD32-3044-8CE2-3FC567D06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-35209"/>
            <a:ext cx="10972800" cy="1143000"/>
          </a:xfrm>
        </p:spPr>
        <p:txBody>
          <a:bodyPr>
            <a:normAutofit/>
          </a:bodyPr>
          <a:lstStyle/>
          <a:p>
            <a:r>
              <a:rPr lang="en-US" b="1" dirty="0"/>
              <a:t>ARENA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D4C93A-6634-E241-A54A-51D868EADD38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0058400" y="6424613"/>
            <a:ext cx="2133600" cy="27463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547166-247B-F64E-B15B-95E99F4FC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84" y="1505356"/>
            <a:ext cx="9766893" cy="500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180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2E3CE565-4CAB-3449-B98B-5DB3B5342115}"/>
              </a:ext>
            </a:extLst>
          </p:cNvPr>
          <p:cNvGrpSpPr/>
          <p:nvPr/>
        </p:nvGrpSpPr>
        <p:grpSpPr>
          <a:xfrm>
            <a:off x="614259" y="1497287"/>
            <a:ext cx="10963481" cy="4883452"/>
            <a:chOff x="674353" y="777766"/>
            <a:chExt cx="7849536" cy="3496411"/>
          </a:xfrm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BE6FD57C-4C6C-DB43-8A73-901FF93728DE}"/>
                </a:ext>
              </a:extLst>
            </p:cNvPr>
            <p:cNvGrpSpPr/>
            <p:nvPr/>
          </p:nvGrpSpPr>
          <p:grpSpPr>
            <a:xfrm>
              <a:off x="674353" y="777766"/>
              <a:ext cx="7849536" cy="3496411"/>
              <a:chOff x="1199871" y="2480441"/>
              <a:chExt cx="7849536" cy="3496411"/>
            </a:xfrm>
          </p:grpSpPr>
          <p:sp>
            <p:nvSpPr>
              <p:cNvPr id="68" name="Google Shape;135;p26">
                <a:extLst>
                  <a:ext uri="{FF2B5EF4-FFF2-40B4-BE49-F238E27FC236}">
                    <a16:creationId xmlns:a16="http://schemas.microsoft.com/office/drawing/2014/main" id="{45CD6B4B-85A1-D844-9A30-A8DBF7D787B4}"/>
                  </a:ext>
                </a:extLst>
              </p:cNvPr>
              <p:cNvSpPr/>
              <p:nvPr/>
            </p:nvSpPr>
            <p:spPr>
              <a:xfrm>
                <a:off x="1199871" y="2480441"/>
                <a:ext cx="2964805" cy="3496411"/>
              </a:xfrm>
              <a:prstGeom prst="roundRect">
                <a:avLst>
                  <a:gd name="adj" fmla="val 2867"/>
                </a:avLst>
              </a:prstGeom>
              <a:noFill/>
              <a:ln w="19050" cap="flat" cmpd="sng">
                <a:solidFill>
                  <a:schemeClr val="tx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33" tIns="45700" rIns="91433" bIns="45700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rPr>
                  <a:t>XR Browser Client</a:t>
                </a:r>
                <a:endParaRPr kumimoji="0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9" name="Google Shape;136;p26">
                <a:extLst>
                  <a:ext uri="{FF2B5EF4-FFF2-40B4-BE49-F238E27FC236}">
                    <a16:creationId xmlns:a16="http://schemas.microsoft.com/office/drawing/2014/main" id="{0FB9AA83-18DA-2342-BD16-4727C98FAD6D}"/>
                  </a:ext>
                </a:extLst>
              </p:cNvPr>
              <p:cNvSpPr/>
              <p:nvPr/>
            </p:nvSpPr>
            <p:spPr>
              <a:xfrm>
                <a:off x="2642006" y="4536822"/>
                <a:ext cx="1299060" cy="371945"/>
              </a:xfrm>
              <a:prstGeom prst="roundRect">
                <a:avLst>
                  <a:gd name="adj" fmla="val 7438"/>
                </a:avLst>
              </a:prstGeom>
              <a:noFill/>
              <a:ln w="12700" cap="flat" cmpd="sng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33" tIns="45700" rIns="91433" bIns="45700" anchor="ctr" anchorCtr="0">
                <a:no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rPr>
                  <a:t>A-Frame</a:t>
                </a:r>
                <a:endParaRPr kumimoji="0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Google Shape;137;p26">
                <a:extLst>
                  <a:ext uri="{FF2B5EF4-FFF2-40B4-BE49-F238E27FC236}">
                    <a16:creationId xmlns:a16="http://schemas.microsoft.com/office/drawing/2014/main" id="{575A251F-13AB-0F46-B410-F0AC511A4964}"/>
                  </a:ext>
                </a:extLst>
              </p:cNvPr>
              <p:cNvSpPr/>
              <p:nvPr/>
            </p:nvSpPr>
            <p:spPr>
              <a:xfrm>
                <a:off x="2642006" y="4977269"/>
                <a:ext cx="1299060" cy="371945"/>
              </a:xfrm>
              <a:prstGeom prst="roundRect">
                <a:avLst>
                  <a:gd name="adj" fmla="val 7438"/>
                </a:avLst>
              </a:prstGeom>
              <a:noFill/>
              <a:ln w="12700" cap="flat" cmpd="sng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33" tIns="45700" rIns="91433" bIns="45700" anchor="ctr" anchorCtr="0">
                <a:no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rPr>
                  <a:t>three.js</a:t>
                </a:r>
                <a:endPara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138;p26">
                <a:extLst>
                  <a:ext uri="{FF2B5EF4-FFF2-40B4-BE49-F238E27FC236}">
                    <a16:creationId xmlns:a16="http://schemas.microsoft.com/office/drawing/2014/main" id="{E56DD3B2-6D66-204E-AB59-333CBB64C41C}"/>
                  </a:ext>
                </a:extLst>
              </p:cNvPr>
              <p:cNvSpPr/>
              <p:nvPr/>
            </p:nvSpPr>
            <p:spPr>
              <a:xfrm>
                <a:off x="2642006" y="5417718"/>
                <a:ext cx="1299060" cy="371945"/>
              </a:xfrm>
              <a:prstGeom prst="roundRect">
                <a:avLst>
                  <a:gd name="adj" fmla="val 7438"/>
                </a:avLst>
              </a:prstGeom>
              <a:noFill/>
              <a:ln w="12700" cap="flat" cmpd="sng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33" tIns="45700" rIns="91433" bIns="45700" anchor="ctr" anchorCtr="0">
                <a:no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rPr>
                  <a:t>WebGL</a:t>
                </a:r>
                <a:endParaRPr kumimoji="0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2" name="Google Shape;139;p26">
                <a:extLst>
                  <a:ext uri="{FF2B5EF4-FFF2-40B4-BE49-F238E27FC236}">
                    <a16:creationId xmlns:a16="http://schemas.microsoft.com/office/drawing/2014/main" id="{5682E53D-C364-9E4B-9348-B7B5F31855C7}"/>
                  </a:ext>
                </a:extLst>
              </p:cNvPr>
              <p:cNvSpPr/>
              <p:nvPr/>
            </p:nvSpPr>
            <p:spPr>
              <a:xfrm>
                <a:off x="1436093" y="4523691"/>
                <a:ext cx="1140852" cy="1265926"/>
              </a:xfrm>
              <a:prstGeom prst="roundRect">
                <a:avLst>
                  <a:gd name="adj" fmla="val 7438"/>
                </a:avLst>
              </a:prstGeom>
              <a:noFill/>
              <a:ln w="12700" cap="flat" cmpd="sng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45700" rIns="0" bIns="45700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rPr>
                  <a:t>WebXR</a:t>
                </a:r>
                <a:endParaRPr kumimoji="0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140;p26">
                <a:extLst>
                  <a:ext uri="{FF2B5EF4-FFF2-40B4-BE49-F238E27FC236}">
                    <a16:creationId xmlns:a16="http://schemas.microsoft.com/office/drawing/2014/main" id="{A6E5B0E8-EEFF-7E4F-8F94-51E914422EA9}"/>
                  </a:ext>
                </a:extLst>
              </p:cNvPr>
              <p:cNvSpPr/>
              <p:nvPr/>
            </p:nvSpPr>
            <p:spPr>
              <a:xfrm>
                <a:off x="1440556" y="3955834"/>
                <a:ext cx="2500509" cy="463415"/>
              </a:xfrm>
              <a:prstGeom prst="roundRect">
                <a:avLst>
                  <a:gd name="adj" fmla="val 7438"/>
                </a:avLst>
              </a:prstGeom>
              <a:noFill/>
              <a:ln w="12700" cap="flat" cmpd="sng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33" tIns="45700" rIns="91433" bIns="45700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rPr>
                  <a:t>ARENA Web Client</a:t>
                </a:r>
                <a:endParaRPr kumimoji="0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Google Shape;141;p26">
                <a:extLst>
                  <a:ext uri="{FF2B5EF4-FFF2-40B4-BE49-F238E27FC236}">
                    <a16:creationId xmlns:a16="http://schemas.microsoft.com/office/drawing/2014/main" id="{FFC7BFE8-12BB-5246-B192-26ACB83C5557}"/>
                  </a:ext>
                </a:extLst>
              </p:cNvPr>
              <p:cNvSpPr/>
              <p:nvPr/>
            </p:nvSpPr>
            <p:spPr>
              <a:xfrm>
                <a:off x="1436093" y="3389491"/>
                <a:ext cx="2504972" cy="463415"/>
              </a:xfrm>
              <a:prstGeom prst="roundRect">
                <a:avLst>
                  <a:gd name="adj" fmla="val 7438"/>
                </a:avLst>
              </a:prstGeom>
              <a:noFill/>
              <a:ln w="12700" cap="flat" cmpd="sng">
                <a:solidFill>
                  <a:schemeClr val="bg1">
                    <a:lumMod val="65000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33" tIns="45700" rIns="91433" bIns="45700" anchor="ctr" anchorCtr="0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rPr>
                  <a:t>ARENA Runtime </a:t>
                </a:r>
                <a:br>
                  <a:rPr kumimoji="0" lang="e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rPr>
                </a:br>
                <a:r>
                  <a:rPr kumimoji="0" lang="e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rPr>
                  <a:t>Manager</a:t>
                </a:r>
                <a:endParaRPr kumimoji="0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pic>
            <p:nvPicPr>
              <p:cNvPr id="75" name="Google Shape;143;p26">
                <a:extLst>
                  <a:ext uri="{FF2B5EF4-FFF2-40B4-BE49-F238E27FC236}">
                    <a16:creationId xmlns:a16="http://schemas.microsoft.com/office/drawing/2014/main" id="{44E954AD-FF18-9749-85DF-EC400BF9A274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3504303" y="2896991"/>
                <a:ext cx="253103" cy="37194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" name="Picture 2" descr="Firefox - Wikipedia">
                <a:extLst>
                  <a:ext uri="{FF2B5EF4-FFF2-40B4-BE49-F238E27FC236}">
                    <a16:creationId xmlns:a16="http://schemas.microsoft.com/office/drawing/2014/main" id="{FFBF52B5-1DDD-0F44-880A-F465FB34390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32331" y="2801118"/>
                <a:ext cx="473480" cy="4734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7" name="Picture 4" descr="Chrome logo and symbol, meaning, history, PNG">
                <a:extLst>
                  <a:ext uri="{FF2B5EF4-FFF2-40B4-BE49-F238E27FC236}">
                    <a16:creationId xmlns:a16="http://schemas.microsoft.com/office/drawing/2014/main" id="{651275FE-3F36-9C4E-A2E9-FDEA8D693E0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55927" y="2796944"/>
                <a:ext cx="591355" cy="48182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8" name="Picture 6" descr="Microsoft's Edge logo clings to the past - The Verge">
                <a:extLst>
                  <a:ext uri="{FF2B5EF4-FFF2-40B4-BE49-F238E27FC236}">
                    <a16:creationId xmlns:a16="http://schemas.microsoft.com/office/drawing/2014/main" id="{19F1312D-91B0-394B-95E6-DA258FC9AB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399" r="21416"/>
              <a:stretch/>
            </p:blipFill>
            <p:spPr bwMode="auto">
              <a:xfrm>
                <a:off x="7045683" y="2789610"/>
                <a:ext cx="428038" cy="51709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9" name="Google Shape;143;p26">
                <a:extLst>
                  <a:ext uri="{FF2B5EF4-FFF2-40B4-BE49-F238E27FC236}">
                    <a16:creationId xmlns:a16="http://schemas.microsoft.com/office/drawing/2014/main" id="{C4013677-E7A5-7B48-B08F-75D701200E4F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3119799" y="2890677"/>
                <a:ext cx="253103" cy="37194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D9F6D369-5390-5E47-A1A9-B954F962DDC2}"/>
                  </a:ext>
                </a:extLst>
              </p:cNvPr>
              <p:cNvSpPr txBox="1"/>
              <p:nvPr/>
            </p:nvSpPr>
            <p:spPr>
              <a:xfrm>
                <a:off x="1629103" y="2890301"/>
                <a:ext cx="1279153" cy="374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Sandboxed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Applications</a:t>
                </a:r>
              </a:p>
            </p:txBody>
          </p:sp>
          <p:pic>
            <p:nvPicPr>
              <p:cNvPr id="61" name="Google Shape;143;p26">
                <a:extLst>
                  <a:ext uri="{FF2B5EF4-FFF2-40B4-BE49-F238E27FC236}">
                    <a16:creationId xmlns:a16="http://schemas.microsoft.com/office/drawing/2014/main" id="{85FB8284-9058-6845-923E-3EE84A4DF4A4}"/>
                  </a:ext>
                </a:extLst>
              </p:cNvPr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2722753" y="2895702"/>
                <a:ext cx="253103" cy="37194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9" name="Picture 8" descr="Oculus E3 Press Conference This Thursday, 10AM PT">
                <a:extLst>
                  <a:ext uri="{FF2B5EF4-FFF2-40B4-BE49-F238E27FC236}">
                    <a16:creationId xmlns:a16="http://schemas.microsoft.com/office/drawing/2014/main" id="{06F5E036-0F93-8647-8F11-5EDF163818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452" t="24180" r="30077" b="28857"/>
              <a:stretch/>
            </p:blipFill>
            <p:spPr bwMode="auto">
              <a:xfrm>
                <a:off x="7670523" y="2890301"/>
                <a:ext cx="558827" cy="35596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6EAFC4B-4F5A-EF49-B52B-16F6E7BA02F8}"/>
                  </a:ext>
                </a:extLst>
              </p:cNvPr>
              <p:cNvSpPr txBox="1"/>
              <p:nvPr/>
            </p:nvSpPr>
            <p:spPr>
              <a:xfrm>
                <a:off x="4629105" y="2480441"/>
                <a:ext cx="2648607" cy="2644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XR Browsers</a:t>
                </a: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5556C598-F113-B54B-A450-8FFBB0984D80}"/>
                  </a:ext>
                </a:extLst>
              </p:cNvPr>
              <p:cNvSpPr txBox="1"/>
              <p:nvPr/>
            </p:nvSpPr>
            <p:spPr>
              <a:xfrm>
                <a:off x="4661754" y="3452900"/>
                <a:ext cx="2648607" cy="2644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XR Platforms</a:t>
                </a:r>
              </a:p>
            </p:txBody>
          </p:sp>
          <p:pic>
            <p:nvPicPr>
              <p:cNvPr id="1028" name="Picture 4" descr="3D Microsoft Hololens 2 | CGTrader">
                <a:extLst>
                  <a:ext uri="{FF2B5EF4-FFF2-40B4-BE49-F238E27FC236}">
                    <a16:creationId xmlns:a16="http://schemas.microsoft.com/office/drawing/2014/main" id="{FFA3BD14-B24D-514C-880A-28BD23E14BE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28648" y="3662264"/>
                <a:ext cx="1080846" cy="8106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 descr="Projector-Based Augmented Reality: A New Form of ...">
                <a:extLst>
                  <a:ext uri="{FF2B5EF4-FFF2-40B4-BE49-F238E27FC236}">
                    <a16:creationId xmlns:a16="http://schemas.microsoft.com/office/drawing/2014/main" id="{6E118512-5116-8F43-84A5-1D57BAE227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6038"/>
              <a:stretch/>
            </p:blipFill>
            <p:spPr bwMode="auto">
              <a:xfrm>
                <a:off x="5413239" y="4736090"/>
                <a:ext cx="1176292" cy="9610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4" name="Picture 83">
                <a:extLst>
                  <a:ext uri="{FF2B5EF4-FFF2-40B4-BE49-F238E27FC236}">
                    <a16:creationId xmlns:a16="http://schemas.microsoft.com/office/drawing/2014/main" id="{0AA8E42A-1B28-AF4F-8B6B-59CF6438AF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07913" y="3760823"/>
                <a:ext cx="923245" cy="606218"/>
              </a:xfrm>
              <a:prstGeom prst="rect">
                <a:avLst/>
              </a:prstGeom>
            </p:spPr>
          </p:pic>
          <p:sp>
            <p:nvSpPr>
              <p:cNvPr id="88" name="Google Shape;135;p26">
                <a:extLst>
                  <a:ext uri="{FF2B5EF4-FFF2-40B4-BE49-F238E27FC236}">
                    <a16:creationId xmlns:a16="http://schemas.microsoft.com/office/drawing/2014/main" id="{0D48E819-9302-7446-829F-455906737EB6}"/>
                  </a:ext>
                </a:extLst>
              </p:cNvPr>
              <p:cNvSpPr/>
              <p:nvPr/>
            </p:nvSpPr>
            <p:spPr>
              <a:xfrm>
                <a:off x="4500776" y="2480441"/>
                <a:ext cx="4548631" cy="3496411"/>
              </a:xfrm>
              <a:prstGeom prst="roundRect">
                <a:avLst>
                  <a:gd name="adj" fmla="val 2867"/>
                </a:avLst>
              </a:prstGeom>
              <a:noFill/>
              <a:ln w="19050" cap="flat" cmpd="sng">
                <a:solidFill>
                  <a:schemeClr val="tx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33" tIns="45700" rIns="91433" bIns="45700" anchor="t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pic>
            <p:nvPicPr>
              <p:cNvPr id="1032" name="Picture 8" descr="Image result for mobile industrial AR">
                <a:extLst>
                  <a:ext uri="{FF2B5EF4-FFF2-40B4-BE49-F238E27FC236}">
                    <a16:creationId xmlns:a16="http://schemas.microsoft.com/office/drawing/2014/main" id="{2D578ABD-2541-6B49-A246-43F6F24BB3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06" b="12811"/>
              <a:stretch/>
            </p:blipFill>
            <p:spPr bwMode="auto">
              <a:xfrm>
                <a:off x="7277711" y="4741788"/>
                <a:ext cx="1410585" cy="9891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FE4D2999-1BF6-CC48-B4D8-685E9E30287B}"/>
                  </a:ext>
                </a:extLst>
              </p:cNvPr>
              <p:cNvSpPr txBox="1"/>
              <p:nvPr/>
            </p:nvSpPr>
            <p:spPr>
              <a:xfrm>
                <a:off x="5418033" y="5678886"/>
                <a:ext cx="1279153" cy="2203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Projection AR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C274A9CB-A065-5840-A80C-B3823D862CCD}"/>
                  </a:ext>
                </a:extLst>
              </p:cNvPr>
              <p:cNvSpPr txBox="1"/>
              <p:nvPr/>
            </p:nvSpPr>
            <p:spPr>
              <a:xfrm>
                <a:off x="5361837" y="4412483"/>
                <a:ext cx="1279153" cy="2203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AR</a:t>
                </a: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09292C3A-5441-E044-9AF1-320AD6EF10CF}"/>
                  </a:ext>
                </a:extLst>
              </p:cNvPr>
              <p:cNvSpPr txBox="1"/>
              <p:nvPr/>
            </p:nvSpPr>
            <p:spPr>
              <a:xfrm>
                <a:off x="7344785" y="4452824"/>
                <a:ext cx="1279153" cy="2203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VR</a:t>
                </a: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26134221-591B-BF46-AEF1-0382B73AEB48}"/>
                  </a:ext>
                </a:extLst>
              </p:cNvPr>
              <p:cNvSpPr txBox="1"/>
              <p:nvPr/>
            </p:nvSpPr>
            <p:spPr>
              <a:xfrm>
                <a:off x="7310361" y="5718004"/>
                <a:ext cx="1279153" cy="2203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400" dirty="0">
                    <a:solidFill>
                      <a:srgbClr val="000000"/>
                    </a:solidFill>
                    <a:latin typeface="Arial"/>
                  </a:rPr>
                  <a:t>Mobile AR</a:t>
                </a: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pic>
          <p:nvPicPr>
            <p:cNvPr id="97" name="Picture 10" descr="Image result for web xr logo">
              <a:extLst>
                <a:ext uri="{FF2B5EF4-FFF2-40B4-BE49-F238E27FC236}">
                  <a16:creationId xmlns:a16="http://schemas.microsoft.com/office/drawing/2014/main" id="{C441B040-2FB1-284B-AC20-EB93E599A4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45313" y="3031006"/>
              <a:ext cx="273280" cy="273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Image result for aframe logo">
              <a:extLst>
                <a:ext uri="{FF2B5EF4-FFF2-40B4-BE49-F238E27FC236}">
                  <a16:creationId xmlns:a16="http://schemas.microsoft.com/office/drawing/2014/main" id="{8F9133BD-7C26-7F48-B33E-D4CF545D19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22608" y="2924855"/>
              <a:ext cx="255459" cy="2285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Image result for three.js logo">
              <a:extLst>
                <a:ext uri="{FF2B5EF4-FFF2-40B4-BE49-F238E27FC236}">
                  <a16:creationId xmlns:a16="http://schemas.microsoft.com/office/drawing/2014/main" id="{235BDD08-5F2F-D446-9DBC-F725ECC70D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1214" y="3293961"/>
              <a:ext cx="352578" cy="352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D7D4BDD4-11D1-F94D-9BDD-5F46B582D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23284" y="3760453"/>
              <a:ext cx="504163" cy="267772"/>
            </a:xfrm>
            <a:prstGeom prst="rect">
              <a:avLst/>
            </a:prstGeom>
          </p:spPr>
        </p:pic>
      </p:grpSp>
      <p:sp>
        <p:nvSpPr>
          <p:cNvPr id="34" name="Title 2">
            <a:extLst>
              <a:ext uri="{FF2B5EF4-FFF2-40B4-BE49-F238E27FC236}">
                <a16:creationId xmlns:a16="http://schemas.microsoft.com/office/drawing/2014/main" id="{B4B3F5A9-0F4C-0F40-AFED-3FFE4F30A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86" y="247437"/>
            <a:ext cx="10515600" cy="66661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ARENA Client Stack</a:t>
            </a:r>
          </a:p>
        </p:txBody>
      </p:sp>
    </p:spTree>
    <p:extLst>
      <p:ext uri="{BB962C8B-B14F-4D97-AF65-F5344CB8AC3E}">
        <p14:creationId xmlns:p14="http://schemas.microsoft.com/office/powerpoint/2010/main" val="1114073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F3C99-D16D-8A4A-9DE3-C43FAD05A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64" y="106214"/>
            <a:ext cx="10515600" cy="1325563"/>
          </a:xfrm>
        </p:spPr>
        <p:txBody>
          <a:bodyPr/>
          <a:lstStyle/>
          <a:p>
            <a:r>
              <a:rPr lang="en-US" b="1" dirty="0"/>
              <a:t>The Current “Web”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D97D522-49E2-F24C-8162-D4DA6B2DC0D2}"/>
              </a:ext>
            </a:extLst>
          </p:cNvPr>
          <p:cNvGrpSpPr/>
          <p:nvPr/>
        </p:nvGrpSpPr>
        <p:grpSpPr>
          <a:xfrm>
            <a:off x="2392777" y="1232642"/>
            <a:ext cx="3272347" cy="5350483"/>
            <a:chOff x="2392777" y="1403454"/>
            <a:chExt cx="3272347" cy="5350483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418E906-6EFD-5F4E-9747-9C3D9CB56A7D}"/>
                </a:ext>
              </a:extLst>
            </p:cNvPr>
            <p:cNvCxnSpPr>
              <a:stCxn id="3076" idx="3"/>
            </p:cNvCxnSpPr>
            <p:nvPr/>
          </p:nvCxnSpPr>
          <p:spPr>
            <a:xfrm flipV="1">
              <a:off x="2392777" y="2936887"/>
              <a:ext cx="1147170" cy="117164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4F95D66-B0E3-2542-92D0-AB24FE207E17}"/>
                </a:ext>
              </a:extLst>
            </p:cNvPr>
            <p:cNvGrpSpPr/>
            <p:nvPr/>
          </p:nvGrpSpPr>
          <p:grpSpPr>
            <a:xfrm>
              <a:off x="2429695" y="1403454"/>
              <a:ext cx="3235429" cy="5350483"/>
              <a:chOff x="2429695" y="1403454"/>
              <a:chExt cx="3235429" cy="5350483"/>
            </a:xfrm>
          </p:grpSpPr>
          <p:pic>
            <p:nvPicPr>
              <p:cNvPr id="3078" name="Picture 6" descr="Laptop icon on white background - Download Free Vectors, Clipart Graphics &amp;  Vector Art">
                <a:extLst>
                  <a:ext uri="{FF2B5EF4-FFF2-40B4-BE49-F238E27FC236}">
                    <a16:creationId xmlns:a16="http://schemas.microsoft.com/office/drawing/2014/main" id="{10B3E19B-A70C-DE43-A4BA-1096D170AF0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61375" y="1403454"/>
                <a:ext cx="2103749" cy="1840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80" name="Picture 8" descr="App communication interaction mobile phone icon - Colored Hand Phone">
                <a:extLst>
                  <a:ext uri="{FF2B5EF4-FFF2-40B4-BE49-F238E27FC236}">
                    <a16:creationId xmlns:a16="http://schemas.microsoft.com/office/drawing/2014/main" id="{31257BE2-73EB-7044-ACB4-563AE66FA0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18849" y="3649890"/>
                <a:ext cx="1143001" cy="11430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82" name="Picture 10" descr="Surf the Web on Your Android Wear Smartwatch with Wear Internet Browser –  Photos">
                <a:extLst>
                  <a:ext uri="{FF2B5EF4-FFF2-40B4-BE49-F238E27FC236}">
                    <a16:creationId xmlns:a16="http://schemas.microsoft.com/office/drawing/2014/main" id="{86ABE30C-EB60-0145-8589-A6CA7F1C8FD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451" t="15959" r="16924" b="17778"/>
              <a:stretch/>
            </p:blipFill>
            <p:spPr bwMode="auto">
              <a:xfrm>
                <a:off x="4168119" y="4983673"/>
                <a:ext cx="760254" cy="13055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7F51462-E785-804B-B2B0-F8B3D896B4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9695" y="4362292"/>
                <a:ext cx="1348992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AC39AEE1-97B0-D84C-9482-90119BC546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9695" y="4556255"/>
                <a:ext cx="1147170" cy="940457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61E2633-66C1-7A48-9C24-446E63E65AE7}"/>
                  </a:ext>
                </a:extLst>
              </p:cNvPr>
              <p:cNvSpPr txBox="1"/>
              <p:nvPr/>
            </p:nvSpPr>
            <p:spPr>
              <a:xfrm>
                <a:off x="3495300" y="6384605"/>
                <a:ext cx="21058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rPr>
                  <a:t>Platform</a:t>
                </a:r>
                <a:endPara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9D5A776-CE38-B34A-8AF9-EF19FE05CA43}"/>
              </a:ext>
            </a:extLst>
          </p:cNvPr>
          <p:cNvGrpSpPr/>
          <p:nvPr/>
        </p:nvGrpSpPr>
        <p:grpSpPr>
          <a:xfrm>
            <a:off x="710380" y="3479078"/>
            <a:ext cx="2105891" cy="3143447"/>
            <a:chOff x="747298" y="3608150"/>
            <a:chExt cx="2105891" cy="3143447"/>
          </a:xfrm>
        </p:grpSpPr>
        <p:pic>
          <p:nvPicPr>
            <p:cNvPr id="3076" name="Picture 4" descr="Free Icon | Html file with code symbol">
              <a:extLst>
                <a:ext uri="{FF2B5EF4-FFF2-40B4-BE49-F238E27FC236}">
                  <a16:creationId xmlns:a16="http://schemas.microsoft.com/office/drawing/2014/main" id="{D9DA7230-6E65-A142-9E19-D4B6A528FE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70794" y="3608150"/>
              <a:ext cx="1258901" cy="12589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8951E36-8517-C347-9CA3-D3FEB3FFBFD5}"/>
                </a:ext>
              </a:extLst>
            </p:cNvPr>
            <p:cNvSpPr txBox="1"/>
            <p:nvPr/>
          </p:nvSpPr>
          <p:spPr>
            <a:xfrm>
              <a:off x="747298" y="6382265"/>
              <a:ext cx="2105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Content</a:t>
              </a: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15E6CB8-1E80-5B48-95C3-EA6A0DD7EDB7}"/>
              </a:ext>
            </a:extLst>
          </p:cNvPr>
          <p:cNvGrpSpPr/>
          <p:nvPr/>
        </p:nvGrpSpPr>
        <p:grpSpPr>
          <a:xfrm>
            <a:off x="5812770" y="1824950"/>
            <a:ext cx="2184904" cy="4997334"/>
            <a:chOff x="5812770" y="1824950"/>
            <a:chExt cx="2184904" cy="4997334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DD7F0DC-2859-7245-B0C4-793A7D6FF3A4}"/>
                </a:ext>
              </a:extLst>
            </p:cNvPr>
            <p:cNvCxnSpPr>
              <a:cxnSpLocks/>
            </p:cNvCxnSpPr>
            <p:nvPr/>
          </p:nvCxnSpPr>
          <p:spPr>
            <a:xfrm>
              <a:off x="5839432" y="4123959"/>
              <a:ext cx="5403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84" name="Picture 12" descr="Firefox Icon - Free Download at Icons8">
              <a:extLst>
                <a:ext uri="{FF2B5EF4-FFF2-40B4-BE49-F238E27FC236}">
                  <a16:creationId xmlns:a16="http://schemas.microsoft.com/office/drawing/2014/main" id="{CA15F1FA-5803-454E-B3AD-075DF0595C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81729" y="3686516"/>
              <a:ext cx="828675" cy="828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6" name="Picture 14">
              <a:extLst>
                <a:ext uri="{FF2B5EF4-FFF2-40B4-BE49-F238E27FC236}">
                  <a16:creationId xmlns:a16="http://schemas.microsoft.com/office/drawing/2014/main" id="{5536312D-9B42-5D47-91A5-01106D0C5F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5264" y="5351815"/>
              <a:ext cx="633845" cy="6338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2ED2828-F84A-C44A-BDC2-45A2A441FDBC}"/>
                </a:ext>
              </a:extLst>
            </p:cNvPr>
            <p:cNvCxnSpPr>
              <a:cxnSpLocks/>
            </p:cNvCxnSpPr>
            <p:nvPr/>
          </p:nvCxnSpPr>
          <p:spPr>
            <a:xfrm>
              <a:off x="5812770" y="5682657"/>
              <a:ext cx="5403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2E6BA5C-DB3A-B245-B4A7-C9396204C34C}"/>
                </a:ext>
              </a:extLst>
            </p:cNvPr>
            <p:cNvCxnSpPr>
              <a:cxnSpLocks/>
            </p:cNvCxnSpPr>
            <p:nvPr/>
          </p:nvCxnSpPr>
          <p:spPr>
            <a:xfrm>
              <a:off x="5839432" y="2239287"/>
              <a:ext cx="526732" cy="93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88" name="Picture 16" descr="Mobile App Icon Designs That Inspire App Designers">
              <a:extLst>
                <a:ext uri="{FF2B5EF4-FFF2-40B4-BE49-F238E27FC236}">
                  <a16:creationId xmlns:a16="http://schemas.microsoft.com/office/drawing/2014/main" id="{991D6115-6014-BB4A-A640-D30756FC07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45534" y="1824950"/>
              <a:ext cx="828675" cy="828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9F84224-FD58-514F-9FA8-803BEAE49798}"/>
                </a:ext>
              </a:extLst>
            </p:cNvPr>
            <p:cNvSpPr txBox="1"/>
            <p:nvPr/>
          </p:nvSpPr>
          <p:spPr>
            <a:xfrm>
              <a:off x="5891783" y="6175953"/>
              <a:ext cx="21058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Interpreter (Browser)</a:t>
              </a: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E9521D6-9DC9-1A4D-A34D-D33C04BAE00F}"/>
              </a:ext>
            </a:extLst>
          </p:cNvPr>
          <p:cNvGrpSpPr/>
          <p:nvPr/>
        </p:nvGrpSpPr>
        <p:grpSpPr>
          <a:xfrm>
            <a:off x="7446558" y="1376548"/>
            <a:ext cx="4406174" cy="5391243"/>
            <a:chOff x="7446558" y="1376548"/>
            <a:chExt cx="4406174" cy="539124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03AB88C-C8F4-9143-A216-4B8976216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034029" y="4556255"/>
              <a:ext cx="1333671" cy="165756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21B0A2E-0DA9-0742-BE55-55E7D6CB99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b="29804"/>
            <a:stretch/>
          </p:blipFill>
          <p:spPr>
            <a:xfrm>
              <a:off x="9083295" y="1376548"/>
              <a:ext cx="2769437" cy="180445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4D9C3A3-443B-8A43-A2C8-2BEDB07DD3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304882" y="2711576"/>
              <a:ext cx="1137893" cy="246610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D123656-CA00-4B4B-84D7-0A8D854199C7}"/>
                </a:ext>
              </a:extLst>
            </p:cNvPr>
            <p:cNvCxnSpPr>
              <a:cxnSpLocks/>
            </p:cNvCxnSpPr>
            <p:nvPr/>
          </p:nvCxnSpPr>
          <p:spPr>
            <a:xfrm>
              <a:off x="7446558" y="4110170"/>
              <a:ext cx="5403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C3E4A90-7864-AA4D-B1F4-7BF078BE8E36}"/>
                </a:ext>
              </a:extLst>
            </p:cNvPr>
            <p:cNvCxnSpPr>
              <a:cxnSpLocks/>
            </p:cNvCxnSpPr>
            <p:nvPr/>
          </p:nvCxnSpPr>
          <p:spPr>
            <a:xfrm>
              <a:off x="7682955" y="5668737"/>
              <a:ext cx="191219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E10FA16-D3D8-A641-8CFB-CE73D2E803F2}"/>
                </a:ext>
              </a:extLst>
            </p:cNvPr>
            <p:cNvCxnSpPr>
              <a:cxnSpLocks/>
            </p:cNvCxnSpPr>
            <p:nvPr/>
          </p:nvCxnSpPr>
          <p:spPr>
            <a:xfrm>
              <a:off x="7716540" y="2258771"/>
              <a:ext cx="9560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6C131BD-60A7-824D-AE60-F0C935C0AE53}"/>
                </a:ext>
              </a:extLst>
            </p:cNvPr>
            <p:cNvSpPr txBox="1"/>
            <p:nvPr/>
          </p:nvSpPr>
          <p:spPr>
            <a:xfrm>
              <a:off x="9261809" y="6398459"/>
              <a:ext cx="21058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Page Rendering</a:t>
              </a: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232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F3C99-D16D-8A4A-9DE3-C43FAD05A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391" y="28933"/>
            <a:ext cx="10515600" cy="1325563"/>
          </a:xfrm>
        </p:spPr>
        <p:txBody>
          <a:bodyPr/>
          <a:lstStyle/>
          <a:p>
            <a:r>
              <a:rPr lang="en-US" b="1" dirty="0"/>
              <a:t>The “Spatial Web”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3C92390-0646-384B-B20A-2BF05227A83E}"/>
              </a:ext>
            </a:extLst>
          </p:cNvPr>
          <p:cNvGrpSpPr/>
          <p:nvPr/>
        </p:nvGrpSpPr>
        <p:grpSpPr>
          <a:xfrm>
            <a:off x="2861760" y="1232642"/>
            <a:ext cx="2803364" cy="5350483"/>
            <a:chOff x="2861760" y="1232642"/>
            <a:chExt cx="2803364" cy="535048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D97D522-49E2-F24C-8162-D4DA6B2DC0D2}"/>
                </a:ext>
              </a:extLst>
            </p:cNvPr>
            <p:cNvGrpSpPr/>
            <p:nvPr/>
          </p:nvGrpSpPr>
          <p:grpSpPr>
            <a:xfrm>
              <a:off x="2861760" y="1232642"/>
              <a:ext cx="2803364" cy="5350483"/>
              <a:chOff x="2861760" y="1403454"/>
              <a:chExt cx="2803364" cy="5350483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84F95D66-B0E3-2542-92D0-AB24FE207E17}"/>
                  </a:ext>
                </a:extLst>
              </p:cNvPr>
              <p:cNvGrpSpPr/>
              <p:nvPr/>
            </p:nvGrpSpPr>
            <p:grpSpPr>
              <a:xfrm>
                <a:off x="2894508" y="1403454"/>
                <a:ext cx="2770616" cy="5350483"/>
                <a:chOff x="2894508" y="1403454"/>
                <a:chExt cx="2770616" cy="5350483"/>
              </a:xfrm>
            </p:grpSpPr>
            <p:pic>
              <p:nvPicPr>
                <p:cNvPr id="3078" name="Picture 6" descr="Laptop icon on white background - Download Free Vectors, Clipart Graphics &amp;  Vector Art">
                  <a:extLst>
                    <a:ext uri="{FF2B5EF4-FFF2-40B4-BE49-F238E27FC236}">
                      <a16:creationId xmlns:a16="http://schemas.microsoft.com/office/drawing/2014/main" id="{10B3E19B-A70C-DE43-A4BA-1096D170AF0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561375" y="1403454"/>
                  <a:ext cx="2103749" cy="184078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080" name="Picture 8" descr="App communication interaction mobile phone icon - Colored Hand Phone">
                  <a:extLst>
                    <a:ext uri="{FF2B5EF4-FFF2-40B4-BE49-F238E27FC236}">
                      <a16:creationId xmlns:a16="http://schemas.microsoft.com/office/drawing/2014/main" id="{31257BE2-73EB-7044-ACB4-563AE66FA0D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018849" y="3649890"/>
                  <a:ext cx="1143001" cy="11430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97F51462-E785-804B-B2B0-F8B3D896B42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95600" y="4362292"/>
                  <a:ext cx="883087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Arrow Connector 17">
                  <a:extLst>
                    <a:ext uri="{FF2B5EF4-FFF2-40B4-BE49-F238E27FC236}">
                      <a16:creationId xmlns:a16="http://schemas.microsoft.com/office/drawing/2014/main" id="{AC39AEE1-97B0-D84C-9482-90119BC546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94508" y="4903220"/>
                  <a:ext cx="682357" cy="593492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61E2633-66C1-7A48-9C24-446E63E65AE7}"/>
                    </a:ext>
                  </a:extLst>
                </p:cNvPr>
                <p:cNvSpPr txBox="1"/>
                <p:nvPr/>
              </p:nvSpPr>
              <p:spPr>
                <a:xfrm>
                  <a:off x="3495300" y="6384605"/>
                  <a:ext cx="210589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kumimoji="0" lang="en-US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/>
                      <a:cs typeface="Arial"/>
                      <a:sym typeface="Arial"/>
                    </a:rPr>
                    <a:t>Platform</a:t>
                  </a:r>
                  <a:endPara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C418E906-6EFD-5F4E-9747-9C3D9CB56A7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61760" y="2736758"/>
                <a:ext cx="864323" cy="965945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9" name="Picture 4" descr="Search photos hololens">
              <a:extLst>
                <a:ext uri="{FF2B5EF4-FFF2-40B4-BE49-F238E27FC236}">
                  <a16:creationId xmlns:a16="http://schemas.microsoft.com/office/drawing/2014/main" id="{74C154FD-AF5E-E140-AC0D-8204C5134F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8687" y="5027733"/>
              <a:ext cx="1629449" cy="1086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B03A242-8072-B044-9743-FC1513658A9E}"/>
              </a:ext>
            </a:extLst>
          </p:cNvPr>
          <p:cNvGrpSpPr/>
          <p:nvPr/>
        </p:nvGrpSpPr>
        <p:grpSpPr>
          <a:xfrm>
            <a:off x="7932771" y="912838"/>
            <a:ext cx="3785976" cy="5807775"/>
            <a:chOff x="7932771" y="912838"/>
            <a:chExt cx="3785976" cy="5807775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AE9521D6-9DC9-1A4D-A34D-D33C04BAE00F}"/>
                </a:ext>
              </a:extLst>
            </p:cNvPr>
            <p:cNvGrpSpPr/>
            <p:nvPr/>
          </p:nvGrpSpPr>
          <p:grpSpPr>
            <a:xfrm>
              <a:off x="7932771" y="2211593"/>
              <a:ext cx="3651160" cy="4509020"/>
              <a:chOff x="7716540" y="2258771"/>
              <a:chExt cx="3651160" cy="4509020"/>
            </a:xfrm>
          </p:grpSpPr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5D123656-CA00-4B4B-84D7-0A8D854199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80346" y="4105701"/>
                <a:ext cx="669818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C3E4A90-7864-AA4D-B1F4-7BF078BE8E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80346" y="5632860"/>
                <a:ext cx="669818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AE10FA16-D3D8-A641-8CFB-CE73D2E803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16540" y="2258771"/>
                <a:ext cx="956096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6C131BD-60A7-824D-AE60-F0C935C0AE53}"/>
                  </a:ext>
                </a:extLst>
              </p:cNvPr>
              <p:cNvSpPr txBox="1"/>
              <p:nvPr/>
            </p:nvSpPr>
            <p:spPr>
              <a:xfrm>
                <a:off x="9261809" y="6398459"/>
                <a:ext cx="21058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rPr>
                  <a:t>Scene Rendering</a:t>
                </a:r>
                <a:endPara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0E4A11E-2E5F-E846-8AF5-963844B53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32491" y="912838"/>
              <a:ext cx="2486256" cy="1653108"/>
            </a:xfrm>
            <a:prstGeom prst="rect">
              <a:avLst/>
            </a:prstGeom>
          </p:spPr>
        </p:pic>
        <p:pic>
          <p:nvPicPr>
            <p:cNvPr id="4106" name="Picture 10" descr="How to use the Oculus Browser on the Gear VR | VRHeads">
              <a:extLst>
                <a:ext uri="{FF2B5EF4-FFF2-40B4-BE49-F238E27FC236}">
                  <a16:creationId xmlns:a16="http://schemas.microsoft.com/office/drawing/2014/main" id="{D8B3E755-1D92-204E-AC46-55256069DDB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969"/>
            <a:stretch/>
          </p:blipFill>
          <p:spPr bwMode="auto">
            <a:xfrm>
              <a:off x="9214257" y="2855975"/>
              <a:ext cx="2466185" cy="16531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0" name="Picture 14" descr="Microsoft HoloLens: Everything you need to know about the ...">
              <a:extLst>
                <a:ext uri="{FF2B5EF4-FFF2-40B4-BE49-F238E27FC236}">
                  <a16:creationId xmlns:a16="http://schemas.microsoft.com/office/drawing/2014/main" id="{1FB63592-9FD6-8A4F-88E4-782DDE045C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14257" y="4832569"/>
              <a:ext cx="2457197" cy="1381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C63AEF2-9B50-7442-B675-F57E9374A591}"/>
              </a:ext>
            </a:extLst>
          </p:cNvPr>
          <p:cNvGrpSpPr/>
          <p:nvPr/>
        </p:nvGrpSpPr>
        <p:grpSpPr>
          <a:xfrm>
            <a:off x="5601191" y="1707068"/>
            <a:ext cx="2590450" cy="5115216"/>
            <a:chOff x="5601191" y="1707068"/>
            <a:chExt cx="2590450" cy="5115216"/>
          </a:xfrm>
        </p:grpSpPr>
        <p:pic>
          <p:nvPicPr>
            <p:cNvPr id="4102" name="Picture 6" descr="Mervils: A VR Adventure | For the Oculus Rift &amp; HTC Vive">
              <a:extLst>
                <a:ext uri="{FF2B5EF4-FFF2-40B4-BE49-F238E27FC236}">
                  <a16:creationId xmlns:a16="http://schemas.microsoft.com/office/drawing/2014/main" id="{07C2BABE-0AC9-1842-B5F9-A318D8947E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9055" y="3531891"/>
              <a:ext cx="1142067" cy="11420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4" name="Picture 8">
              <a:extLst>
                <a:ext uri="{FF2B5EF4-FFF2-40B4-BE49-F238E27FC236}">
                  <a16:creationId xmlns:a16="http://schemas.microsoft.com/office/drawing/2014/main" id="{F7F4290F-C7E2-6144-8E76-4DCD197422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806" t="8617" r="23834" b="13763"/>
            <a:stretch/>
          </p:blipFill>
          <p:spPr bwMode="auto">
            <a:xfrm>
              <a:off x="6353099" y="5105463"/>
              <a:ext cx="1587798" cy="1086299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E54C122-0F0D-7241-98D9-C738E4BE2944}"/>
                </a:ext>
              </a:extLst>
            </p:cNvPr>
            <p:cNvGrpSpPr/>
            <p:nvPr/>
          </p:nvGrpSpPr>
          <p:grpSpPr>
            <a:xfrm>
              <a:off x="5601191" y="1707068"/>
              <a:ext cx="2590450" cy="5115216"/>
              <a:chOff x="5601191" y="1707068"/>
              <a:chExt cx="2590450" cy="5115216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915E6CB8-1E80-5B48-95C3-EA6A0DD7EDB7}"/>
                  </a:ext>
                </a:extLst>
              </p:cNvPr>
              <p:cNvGrpSpPr/>
              <p:nvPr/>
            </p:nvGrpSpPr>
            <p:grpSpPr>
              <a:xfrm>
                <a:off x="5601191" y="2220397"/>
                <a:ext cx="2590450" cy="4601887"/>
                <a:chOff x="5601191" y="2220397"/>
                <a:chExt cx="2590450" cy="4601887"/>
              </a:xfrm>
            </p:grpSpPr>
            <p:cxnSp>
              <p:nvCxnSpPr>
                <p:cNvPr id="22" name="Straight Arrow Connector 21">
                  <a:extLst>
                    <a:ext uri="{FF2B5EF4-FFF2-40B4-BE49-F238E27FC236}">
                      <a16:creationId xmlns:a16="http://schemas.microsoft.com/office/drawing/2014/main" id="{BDD7F0DC-2859-7245-B0C4-793A7D6FF3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601191" y="4509083"/>
                  <a:ext cx="672123" cy="596381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52ED2828-F84A-C44A-BDC2-45A2A441FD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62923" y="5682657"/>
                  <a:ext cx="540329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C2E6BA5C-DB3A-B245-B4A7-C9396204C3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46582" y="2220397"/>
                  <a:ext cx="526732" cy="934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9F84224-FD58-514F-9FA8-803BEAE49798}"/>
                    </a:ext>
                  </a:extLst>
                </p:cNvPr>
                <p:cNvSpPr txBox="1"/>
                <p:nvPr/>
              </p:nvSpPr>
              <p:spPr>
                <a:xfrm>
                  <a:off x="6085750" y="6175953"/>
                  <a:ext cx="210589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Tx/>
                    <a:buFont typeface="Arial"/>
                    <a:buNone/>
                    <a:tabLst/>
                    <a:defRPr/>
                  </a:pPr>
                  <a:r>
                    <a:rPr kumimoji="0" lang="en-US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rial"/>
                      <a:cs typeface="Arial"/>
                      <a:sym typeface="Arial"/>
                    </a:rPr>
                    <a:t>Interpreter (Reality Browser)</a:t>
                  </a:r>
                  <a:endPara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endParaRPr>
                </a:p>
              </p:txBody>
            </p:sp>
          </p:grpSp>
          <p:pic>
            <p:nvPicPr>
              <p:cNvPr id="49" name="Google Shape;157;p27">
                <a:extLst>
                  <a:ext uri="{FF2B5EF4-FFF2-40B4-BE49-F238E27FC236}">
                    <a16:creationId xmlns:a16="http://schemas.microsoft.com/office/drawing/2014/main" id="{A9C3461B-935A-AE40-8AC6-313DDDA625C6}"/>
                  </a:ext>
                </a:extLst>
              </p:cNvPr>
              <p:cNvPicPr preferRelativeResize="0"/>
              <p:nvPr/>
            </p:nvPicPr>
            <p:blipFill rotWithShape="1">
              <a:blip r:embed="rId11" cstate="screen">
                <a:alphaModFix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6553624" y="1707068"/>
                <a:ext cx="1083034" cy="108303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A6AD7CF-41AD-564D-AA92-E07254A7104E}"/>
              </a:ext>
            </a:extLst>
          </p:cNvPr>
          <p:cNvGrpSpPr/>
          <p:nvPr/>
        </p:nvGrpSpPr>
        <p:grpSpPr>
          <a:xfrm>
            <a:off x="455988" y="2041124"/>
            <a:ext cx="2165184" cy="4542001"/>
            <a:chOff x="455988" y="2041124"/>
            <a:chExt cx="2165184" cy="4542001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9D5A776-CE38-B34A-8AF9-EF19FE05CA43}"/>
                </a:ext>
              </a:extLst>
            </p:cNvPr>
            <p:cNvGrpSpPr/>
            <p:nvPr/>
          </p:nvGrpSpPr>
          <p:grpSpPr>
            <a:xfrm>
              <a:off x="473769" y="2041124"/>
              <a:ext cx="2105891" cy="4542001"/>
              <a:chOff x="747298" y="2209596"/>
              <a:chExt cx="2105891" cy="4542001"/>
            </a:xfrm>
          </p:grpSpPr>
          <p:pic>
            <p:nvPicPr>
              <p:cNvPr id="3076" name="Picture 4" descr="Free Icon | Html file with code symbol">
                <a:extLst>
                  <a:ext uri="{FF2B5EF4-FFF2-40B4-BE49-F238E27FC236}">
                    <a16:creationId xmlns:a16="http://schemas.microsoft.com/office/drawing/2014/main" id="{D9DA7230-6E65-A142-9E19-D4B6A528FE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26147" y="2209596"/>
                <a:ext cx="1258901" cy="12589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8951E36-8517-C347-9CA3-D3FEB3FFBFD5}"/>
                  </a:ext>
                </a:extLst>
              </p:cNvPr>
              <p:cNvSpPr txBox="1"/>
              <p:nvPr/>
            </p:nvSpPr>
            <p:spPr>
              <a:xfrm>
                <a:off x="747298" y="6382265"/>
                <a:ext cx="21058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cs typeface="Arial"/>
                    <a:sym typeface="Arial"/>
                  </a:rPr>
                  <a:t>Content + World</a:t>
                </a:r>
                <a:endPara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4100" name="Picture 4" descr="Spatial mapping - Mixed Reality | Microsoft Docs">
              <a:extLst>
                <a:ext uri="{FF2B5EF4-FFF2-40B4-BE49-F238E27FC236}">
                  <a16:creationId xmlns:a16="http://schemas.microsoft.com/office/drawing/2014/main" id="{259B5848-514B-0C46-A4AE-5828267B278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584" r="28067" b="16117"/>
            <a:stretch/>
          </p:blipFill>
          <p:spPr bwMode="auto">
            <a:xfrm>
              <a:off x="455988" y="4037576"/>
              <a:ext cx="2165184" cy="1389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8CE4F66-8C47-424C-8430-C1B64D1B67CE}"/>
                </a:ext>
              </a:extLst>
            </p:cNvPr>
            <p:cNvSpPr txBox="1"/>
            <p:nvPr/>
          </p:nvSpPr>
          <p:spPr>
            <a:xfrm>
              <a:off x="865104" y="3358977"/>
              <a:ext cx="12589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3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4046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00F659-EC4A-B749-8236-990F0F2B8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05772E-D788-6043-ADFE-3CD219441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6F5D84-10C0-9A4A-B1F0-69BFD6CA96B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256338"/>
            <a:ext cx="320675" cy="455612"/>
          </a:xfrm>
        </p:spPr>
        <p:txBody>
          <a:bodyPr/>
          <a:lstStyle/>
          <a:p>
            <a:fld id="{4898AEC0-503E-4FA4-859C-D0F72D6E3F79}" type="slidenum">
              <a:rPr lang="en-US" noProof="1" smtClean="0"/>
              <a:pPr/>
              <a:t>6</a:t>
            </a:fld>
            <a:endParaRPr lang="en-US" noProof="1"/>
          </a:p>
        </p:txBody>
      </p:sp>
      <p:pic>
        <p:nvPicPr>
          <p:cNvPr id="6146" name="Picture 2" descr="The venue">
            <a:extLst>
              <a:ext uri="{FF2B5EF4-FFF2-40B4-BE49-F238E27FC236}">
                <a16:creationId xmlns:a16="http://schemas.microsoft.com/office/drawing/2014/main" id="{EA17AC1A-2673-1A47-8E9D-7C2EE04D0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90" y="447287"/>
            <a:ext cx="9877641" cy="6169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98FBFA-BF57-594F-833E-A3FA3952BAD5}"/>
              </a:ext>
            </a:extLst>
          </p:cNvPr>
          <p:cNvSpPr txBox="1"/>
          <p:nvPr/>
        </p:nvSpPr>
        <p:spPr>
          <a:xfrm>
            <a:off x="3806998" y="6493006"/>
            <a:ext cx="5892860" cy="43788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defTabSz="1016264">
              <a:spcBef>
                <a:spcPts val="556"/>
              </a:spcBef>
            </a:pPr>
            <a:r>
              <a:rPr lang="en-US" sz="2001" kern="0" dirty="0">
                <a:solidFill>
                  <a:schemeClr val="accent1"/>
                </a:solidFill>
              </a:rPr>
              <a:t>ISMAR 21 Hybrid Conference Competition Winner</a:t>
            </a:r>
          </a:p>
        </p:txBody>
      </p:sp>
    </p:spTree>
    <p:extLst>
      <p:ext uri="{BB962C8B-B14F-4D97-AF65-F5344CB8AC3E}">
        <p14:creationId xmlns:p14="http://schemas.microsoft.com/office/powerpoint/2010/main" val="2968552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85</Words>
  <Application>Microsoft Macintosh PowerPoint</Application>
  <PresentationFormat>Widescreen</PresentationFormat>
  <Paragraphs>42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ARENA Architecture</vt:lpstr>
      <vt:lpstr>ARENA Client Stack</vt:lpstr>
      <vt:lpstr>The Current “Web”</vt:lpstr>
      <vt:lpstr>The “Spatial Web”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Rowe</dc:creator>
  <cp:lastModifiedBy>Anthony Rowe</cp:lastModifiedBy>
  <cp:revision>3</cp:revision>
  <dcterms:created xsi:type="dcterms:W3CDTF">2022-10-08T17:20:53Z</dcterms:created>
  <dcterms:modified xsi:type="dcterms:W3CDTF">2022-10-08T17:23:31Z</dcterms:modified>
</cp:coreProperties>
</file>

<file path=docProps/thumbnail.jpeg>
</file>